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7" r:id="rId5"/>
    <p:sldId id="268" r:id="rId6"/>
    <p:sldId id="269" r:id="rId7"/>
    <p:sldId id="270" r:id="rId8"/>
    <p:sldId id="271" r:id="rId9"/>
    <p:sldId id="272" r:id="rId10"/>
    <p:sldId id="273" r:id="rId11"/>
    <p:sldId id="299" r:id="rId12"/>
    <p:sldId id="301" r:id="rId13"/>
    <p:sldId id="303" r:id="rId14"/>
    <p:sldId id="259" r:id="rId15"/>
    <p:sldId id="260" r:id="rId16"/>
    <p:sldId id="261" r:id="rId17"/>
    <p:sldId id="262" r:id="rId18"/>
    <p:sldId id="263" r:id="rId19"/>
    <p:sldId id="264" r:id="rId20"/>
    <p:sldId id="266" r:id="rId21"/>
    <p:sldId id="265" r:id="rId22"/>
    <p:sldId id="267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97" r:id="rId38"/>
    <p:sldId id="298" r:id="rId39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95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按照是否有“绝对零点”，细分为间隔尺度（如温度）和比率尺度（如身高，成绩等；可除，比率，倍数）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20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09700" y="692150"/>
            <a:ext cx="4038600" cy="2273300"/>
          </a:xfrm>
          <a:noFill/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8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09600" y="1600205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39D0-4DED-4B58-B7F1-FA3F3397EA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594360" y="140334"/>
            <a:ext cx="10911840" cy="861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sz="3600" b="1" kern="1200" dirty="0">
                <a:solidFill>
                  <a:schemeClr val="accent2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10"/>
          </p:nvPr>
        </p:nvSpPr>
        <p:spPr>
          <a:xfrm>
            <a:off x="990600" y="1115737"/>
            <a:ext cx="10515600" cy="5407303"/>
          </a:xfrm>
        </p:spPr>
        <p:txBody>
          <a:bodyPr>
            <a:normAutofit/>
          </a:bodyPr>
          <a:lstStyle>
            <a:lvl1pPr marL="633730" indent="-63373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  <a:defRPr sz="32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627380" indent="-28448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800" b="1">
                <a:solidFill>
                  <a:schemeClr val="accent6">
                    <a:lumMod val="5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200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</a:defRPr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accent5">
                    <a:lumMod val="75000"/>
                  </a:schemeClr>
                </a:solidFill>
                <a:latin typeface="Calibri" panose="020F0502020204030204" charset="0"/>
              </a:defRPr>
            </a:lvl5pPr>
          </a:lstStyle>
          <a:p>
            <a:pPr lvl="0"/>
            <a:r>
              <a:rPr lang="en-GB" altLang="zh-CN" dirty="0"/>
              <a:t>Click to edit Master text styles</a:t>
            </a:r>
            <a:endParaRPr lang="en-GB" altLang="zh-CN" dirty="0"/>
          </a:p>
          <a:p>
            <a:pPr lvl="1"/>
            <a:r>
              <a:rPr lang="en-GB" altLang="zh-CN" dirty="0"/>
              <a:t>Second level</a:t>
            </a:r>
            <a:endParaRPr lang="en-GB" altLang="zh-CN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Rectangle 34"/>
          <p:cNvSpPr/>
          <p:nvPr userDrawn="1"/>
        </p:nvSpPr>
        <p:spPr bwMode="auto">
          <a:xfrm>
            <a:off x="0" y="1565"/>
            <a:ext cx="12192000" cy="138769"/>
          </a:xfrm>
          <a:prstGeom prst="rect">
            <a:avLst/>
          </a:prstGeom>
          <a:solidFill>
            <a:srgbClr val="149FD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/>
          <a:lstStyle/>
          <a:p>
            <a:pPr marL="85725" marR="0" lvl="0" indent="-85725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23"/>
          <p:cNvSpPr/>
          <p:nvPr userDrawn="1"/>
        </p:nvSpPr>
        <p:spPr bwMode="auto">
          <a:xfrm>
            <a:off x="0" y="6636985"/>
            <a:ext cx="12192000" cy="221015"/>
          </a:xfrm>
          <a:prstGeom prst="rect">
            <a:avLst/>
          </a:prstGeom>
          <a:solidFill>
            <a:srgbClr val="20419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rtlCol="0" anchor="t" anchorCtr="0" compatLnSpc="1"/>
          <a:lstStyle/>
          <a:p>
            <a:pPr marL="85725" marR="0" lvl="0" indent="-85725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GB" sz="1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15400" y="6562435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bg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  <p:sp>
        <p:nvSpPr>
          <p:cNvPr id="194072" name="矩形 194071"/>
          <p:cNvSpPr/>
          <p:nvPr/>
        </p:nvSpPr>
        <p:spPr>
          <a:xfrm>
            <a:off x="0" y="2060848"/>
            <a:ext cx="12192000" cy="1872208"/>
          </a:xfrm>
          <a:prstGeom prst="rect">
            <a:avLst/>
          </a:prstGeom>
          <a:solidFill>
            <a:srgbClr val="006600"/>
          </a:solidFill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sz="4800" b="1" spc="225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676" y="2213038"/>
            <a:ext cx="806489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语言数据实操</a:t>
            </a:r>
            <a:endParaRPr lang="zh-CN" altLang="en-US" sz="4800" b="1" spc="22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en-US" altLang="zh-CN" sz="32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 for </a:t>
            </a:r>
            <a:r>
              <a:rPr lang="en-US" altLang="zh-CN" sz="3200" b="1" cap="all" spc="23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STATISTICS &amp; Data mining</a:t>
            </a:r>
            <a:endParaRPr lang="en-US" altLang="zh-CN" sz="3200" b="1" cap="all" spc="23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3476" y="4724946"/>
            <a:ext cx="20065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经济管理学院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王正聪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16632"/>
            <a:ext cx="2916233" cy="696284"/>
          </a:xfrm>
          <a:prstGeom prst="rect">
            <a:avLst/>
          </a:prstGeom>
        </p:spPr>
      </p:pic>
      <p:pic>
        <p:nvPicPr>
          <p:cNvPr id="3" name="박재범 (Jay Park) - Need To Know Official Music Video [TubeRipp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2662" y="259055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7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数据的来源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数据的间接来源：现有数据、二手数据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来自于互联网查询、政府企业公布数据、期刊报纸等等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数据的直接来源：一手数据、原始数据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通过调查、实验得到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二手数据的评估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5203" name="Rectangle 3"/>
          <p:cNvSpPr>
            <a:spLocks noGrp="1" noChangeArrowheads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数据是谁搜集的？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为什么目的而搜集的？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数据是怎样搜集的？ 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Wingdings" panose="05000000000000000000" pitchFamily="2" charset="2"/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什么时候搜集的？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endParaRPr lang="zh-CN" altLang="en-US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autoUpdateAnimBg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数据类型与数据结构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/>
              <a:t>数据类型</a:t>
            </a:r>
            <a:r>
              <a:rPr lang="zh-CN" altLang="en-US"/>
              <a:t>指的是用于声明不同类型的变量或函数的一个广泛的系统。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变量的类型决定了变量存储占用的空间，以及如何解释存储的位模式。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 语言中的最基本数据类型主要有三种：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数字</a:t>
            </a:r>
            <a:endParaRPr lang="zh-CN" altLang="en-US"/>
          </a:p>
          <a:p>
            <a:r>
              <a:rPr lang="zh-CN" altLang="en-US"/>
              <a:t>逻辑</a:t>
            </a:r>
            <a:endParaRPr lang="zh-CN" altLang="en-US"/>
          </a:p>
          <a:p>
            <a:r>
              <a:rPr lang="zh-CN" altLang="en-US"/>
              <a:t>文本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数据类型与数据结构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400">
                <a:sym typeface="+mn-ea"/>
              </a:rPr>
              <a:t>被单引号或双引号括起来的内容为</a:t>
            </a:r>
            <a:r>
              <a:rPr lang="zh-CN" altLang="en-US" sz="1400" b="1">
                <a:sym typeface="+mn-ea"/>
              </a:rPr>
              <a:t>字符串</a:t>
            </a:r>
            <a:r>
              <a:rPr lang="zh-CN" altLang="en-US" sz="1400">
                <a:sym typeface="+mn-ea"/>
              </a:rPr>
              <a:t>，对单字符与字符串不作区分。单引号与双引号没有区别，但需要对应。如果字符串中包含单引号，可用双引号括起来。如果字符串包含双引号，可用单引号括起来。如果既包括单引号，也包括双引号，则需要在引号前加上转义字符\，在外面任意选用单引号或双引号括起来。引号之间的内容可以跨行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 b="1">
                <a:sym typeface="+mn-ea"/>
              </a:rPr>
              <a:t>逻辑值</a:t>
            </a:r>
            <a:r>
              <a:rPr lang="zh-CN" altLang="en-US" sz="1400">
                <a:sym typeface="+mn-ea"/>
              </a:rPr>
              <a:t>包括TRUE和FALSE两种，所有字母必须大写，可简写为T和F，逻辑类型在许多其他编程语言中常称为布尔型（Boolean）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模式（mode）：数据的模式与类型（type）非常像，典型的差异仅仅为，将整数型"integer"和浮点型"double"统称为数值型"numeric"。</a:t>
            </a:r>
            <a:r>
              <a:rPr lang="zh-CN" altLang="en-US" sz="1400" b="1">
                <a:sym typeface="+mn-ea"/>
              </a:rPr>
              <a:t>用mode函数可以识别变量的模式。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类（class）：任意一个R对象（object）都可以被赋予一个类的属性（attribute），如果在被幅值时没有被指定，则有一个默认的类，包括矩阵"matrix"、数组"array"、 函数"function"或mode返回的结果。</a:t>
            </a:r>
            <a:r>
              <a:rPr lang="zh-CN" altLang="en-US" sz="1400" b="1">
                <a:sym typeface="+mn-ea"/>
              </a:rPr>
              <a:t>用class函数可以识别变量的类</a:t>
            </a:r>
            <a:r>
              <a:rPr lang="zh-CN" altLang="en-US" sz="1400">
                <a:sym typeface="+mn-ea"/>
              </a:rPr>
              <a:t>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结构（structure）：</a:t>
            </a:r>
            <a:r>
              <a:rPr lang="zh-CN" altLang="en-US" sz="1400" b="1">
                <a:sym typeface="+mn-ea"/>
              </a:rPr>
              <a:t>数据的结构</a:t>
            </a:r>
            <a:r>
              <a:rPr lang="zh-CN" altLang="en-US" sz="1400">
                <a:sym typeface="+mn-ea"/>
              </a:rPr>
              <a:t>是单个数据元素组合在一起的形式，常见的数据结构包括向量（vector）、列表（list）、矩阵（matrix）、数据框（data.frame）、数组（array）、时间格式（POSIXlt与POSIXlt）等，</a:t>
            </a:r>
            <a:r>
              <a:rPr lang="zh-CN" altLang="en-US" sz="1400" b="1">
                <a:sym typeface="+mn-ea"/>
              </a:rPr>
              <a:t>用函数str可查看数据的结构。</a:t>
            </a:r>
            <a:endParaRPr lang="zh-CN" altLang="en-US" sz="1400" b="1"/>
          </a:p>
          <a:p>
            <a:endParaRPr lang="zh-CN" altLang="en-US" sz="1400" b="1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按对象类型来分是以下 6 种数据结构（后面会详细介绍这几种类型）：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向量（vector）</a:t>
            </a:r>
            <a:endParaRPr lang="zh-CN" altLang="en-US"/>
          </a:p>
          <a:p>
            <a:r>
              <a:rPr lang="zh-CN" altLang="en-US"/>
              <a:t>列表（list）</a:t>
            </a:r>
            <a:endParaRPr lang="zh-CN" altLang="en-US"/>
          </a:p>
          <a:p>
            <a:r>
              <a:rPr lang="zh-CN" altLang="en-US"/>
              <a:t>矩阵（matrix）</a:t>
            </a:r>
            <a:endParaRPr lang="zh-CN" altLang="en-US"/>
          </a:p>
          <a:p>
            <a:r>
              <a:rPr lang="zh-CN" altLang="en-US"/>
              <a:t>数组（array）</a:t>
            </a:r>
            <a:endParaRPr lang="zh-CN" altLang="en-US"/>
          </a:p>
          <a:p>
            <a:r>
              <a:rPr lang="zh-CN" altLang="en-US"/>
              <a:t>因子（factor)</a:t>
            </a:r>
            <a:endParaRPr lang="zh-CN" altLang="en-US"/>
          </a:p>
          <a:p>
            <a:r>
              <a:rPr lang="zh-CN" altLang="en-US"/>
              <a:t>数据框（data.frame)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2021840"/>
            <a:ext cx="7261225" cy="4111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向量</a:t>
            </a:r>
            <a:endParaRPr lang="zh-CN" altLang="en-US"/>
          </a:p>
          <a:p>
            <a:r>
              <a:rPr lang="zh-CN" altLang="en-US"/>
              <a:t>向量（Vector）在 Java、Rust、C# 这些专门编程的的语言的标准库里往往会提供，这是因为向量在数学运算中是不可或缺的工具——我们最常见的向量是二维向量，这种向量在平面坐标系中必然会用到。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向量从数据结构上看就是一个线性表，可以看成一个数组。c() 是一个创造向量的函数。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矩阵</a:t>
            </a:r>
            <a:endParaRPr lang="zh-CN" altLang="en-US"/>
          </a:p>
          <a:p>
            <a:r>
              <a:rPr lang="zh-CN" altLang="en-US"/>
              <a:t>R 语言为线性代数的研究提供了矩阵类型，这种数据结构很类似于其它语言中的二维数组，但 R 提供了语言级的矩阵运算支持。R 语言的矩阵可以使用 matrix() 函数来创建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3325" y="2976245"/>
            <a:ext cx="3620770" cy="2494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2900" y="3100705"/>
            <a:ext cx="6426200" cy="278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965" y="1607820"/>
            <a:ext cx="109683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数组也是 R 语言的对象，R 语言可以创建一维或多维数组。</a:t>
            </a:r>
            <a:endParaRPr lang="zh-CN" altLang="en-US"/>
          </a:p>
          <a:p>
            <a:r>
              <a:rPr lang="zh-CN" altLang="en-US">
                <a:sym typeface="+mn-ea"/>
              </a:rPr>
              <a:t>R 语言数组是一个同一类型的集合，前面我们学的矩阵 matrix 其实就是一个二维数组。</a:t>
            </a:r>
            <a:endParaRPr lang="zh-CN" altLang="en-US"/>
          </a:p>
          <a:p>
            <a:r>
              <a:rPr lang="zh-CN" altLang="en-US">
                <a:sym typeface="+mn-ea"/>
              </a:rPr>
              <a:t>R 语言数组创建使用 array() 函数，该函数使用向量作为输入参数，可以使用 dim 设置数组维度。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R 数据框</a:t>
            </a:r>
            <a:endParaRPr lang="zh-CN" altLang="en-US"/>
          </a:p>
          <a:p>
            <a:r>
              <a:rPr lang="zh-CN" altLang="en-US"/>
              <a:t>数据框（Data frame）可以理解成我们常说的"表格"。</a:t>
            </a:r>
            <a:endParaRPr lang="zh-CN" altLang="en-US"/>
          </a:p>
          <a:p>
            <a:r>
              <a:rPr lang="zh-CN" altLang="en-US"/>
              <a:t>数据框是 R 语言的数据结构，是特殊的二维列表。</a:t>
            </a:r>
            <a:endParaRPr lang="zh-CN" altLang="en-US"/>
          </a:p>
          <a:p>
            <a:r>
              <a:rPr lang="zh-CN" altLang="en-US"/>
              <a:t>数据框每一列都有一个唯一的列名，长度都是相等的，同一列的数据类型需要一致，不同列的数据类型可以不一样。R 语言数据框使用 data.frame() 函数来创建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1935" y="3879850"/>
            <a:ext cx="5867400" cy="2597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Lesson 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R </a:t>
            </a:r>
            <a:r>
              <a:rPr lang="zh-CN" altLang="en-US">
                <a:sym typeface="+mn-ea"/>
              </a:rPr>
              <a:t>判断语句与循环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R 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Function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数据类型与数据结构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数据结构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列表是 R 语言的对象集合，可以用来保存不同类型的数据，可以是数字、字符串、向量、另一个列表等，当然还可以包含矩阵和函数。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 语言创建列表使用 list() 函数。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实战</a:t>
            </a:r>
            <a:r>
              <a:rPr lang="en-US" altLang="zh-CN"/>
              <a:t>-</a:t>
            </a:r>
            <a:r>
              <a:rPr lang="zh-CN" altLang="en-US"/>
              <a:t>数据清洗</a:t>
            </a:r>
            <a:br>
              <a:rPr lang="zh-CN" altLang="en-US"/>
            </a:br>
            <a:r>
              <a:rPr lang="zh-CN" altLang="en-US" sz="2000" b="0"/>
              <a:t>https://github.com/puhmli/R-for-statistics</a:t>
            </a:r>
            <a:br>
              <a:rPr lang="zh-CN" altLang="en-US"/>
            </a:br>
            <a:endParaRPr lang="zh-CN" altLang="en-US" sz="16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数据清洗是一个漫长、耗时、经验积累的过程，包括：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导入数据</a:t>
            </a:r>
            <a:endParaRPr lang="zh-CN" altLang="en-US"/>
          </a:p>
          <a:p>
            <a:r>
              <a:rPr lang="zh-CN" altLang="en-US"/>
              <a:t>理解特征、数据类型</a:t>
            </a:r>
            <a:endParaRPr lang="zh-CN" altLang="en-US"/>
          </a:p>
          <a:p>
            <a:r>
              <a:rPr lang="zh-CN" altLang="en-US"/>
              <a:t>缺失值处理</a:t>
            </a:r>
            <a:endParaRPr lang="zh-CN" altLang="en-US"/>
          </a:p>
          <a:p>
            <a:r>
              <a:rPr lang="zh-CN" altLang="en-US"/>
              <a:t>数据类型的统一性处理</a:t>
            </a:r>
            <a:endParaRPr lang="zh-CN" altLang="en-US"/>
          </a:p>
          <a:p>
            <a:r>
              <a:rPr lang="zh-CN" altLang="en-US"/>
              <a:t>分类变量的处理(unary | binary | nomial | categorical | ordinal)</a:t>
            </a:r>
            <a:endParaRPr lang="zh-CN" altLang="en-US"/>
          </a:p>
          <a:p>
            <a:r>
              <a:rPr lang="zh-CN" altLang="en-US"/>
              <a:t>连续变量的处理(interval)</a:t>
            </a:r>
            <a:endParaRPr lang="zh-CN" altLang="en-US"/>
          </a:p>
          <a:p>
            <a:r>
              <a:rPr lang="zh-CN" altLang="en-US"/>
              <a:t>等等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以泰坦尼克号生还数据为例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400"/>
              <a:t>1. 导入数据</a:t>
            </a:r>
            <a:endParaRPr lang="zh-CN" altLang="en-US" sz="1400"/>
          </a:p>
          <a:p>
            <a:r>
              <a:rPr lang="zh-CN" altLang="en-US" sz="1000"/>
              <a:t>https://github.com/YZHANG1270/Markdown_pic/blob/master/DataCleaning/train.csv</a:t>
            </a:r>
            <a:r>
              <a:rPr lang="en-US" altLang="zh-CN" sz="1000"/>
              <a:t> </a:t>
            </a:r>
            <a:r>
              <a:rPr lang="zh-CN" altLang="en-US" sz="1000"/>
              <a:t>数据下载</a:t>
            </a:r>
            <a:endParaRPr lang="zh-CN" altLang="en-US" sz="1000"/>
          </a:p>
          <a:p>
            <a:r>
              <a:rPr lang="zh-CN" altLang="en-US" sz="1000"/>
              <a:t>全数据下载：https://www.kaggle.com/c/titanic/data</a:t>
            </a:r>
            <a:endParaRPr lang="zh-CN" altLang="en-US" sz="1000"/>
          </a:p>
          <a:p>
            <a:pPr marL="0" indent="0">
              <a:buNone/>
            </a:pPr>
            <a:r>
              <a:rPr lang="zh-CN" altLang="en-US" sz="1400"/>
              <a:t># 导入包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200"/>
              <a:t>packages&lt;-c("ggplot2","dplyr","varhandle")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UsePackages&lt;-function(p){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if (!is.element(p,installed.packages()[,1])){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  install.packages(p)}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require(p,character.only = TRUE)}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for(p in packages){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  UsePackages(p)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}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library(ggplot2)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library(dplyr)</a:t>
            </a:r>
            <a:endParaRPr lang="zh-CN" altLang="en-US" sz="1200"/>
          </a:p>
          <a:p>
            <a:pPr marL="0" indent="0">
              <a:buNone/>
            </a:pPr>
            <a:r>
              <a:rPr lang="zh-CN" altLang="en-US" sz="1200"/>
              <a:t>library(varhandle)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以下的数据清洗方法、思路包含却不仅限于这个数据样本，按照整体分析框架会拓展到其他常用的特征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 我将下载的数据放在"D:/1_kaggle/titanic/data"的路径下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setwd("D:/1_kaggle/titanic")       # 设置路径</a:t>
            </a:r>
            <a:endParaRPr lang="zh-CN" altLang="en-US"/>
          </a:p>
          <a:p>
            <a:r>
              <a:rPr lang="zh-CN" altLang="en-US"/>
              <a:t>train = read.csv('data/train.csv') # 导入csv格式的数据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2. 理解特征、数据类型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1871345"/>
            <a:ext cx="6674485" cy="4119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50480" y="2069465"/>
            <a:ext cx="405447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训练集中乘客的特征有：PassengerId、Pclass、Name、Sex、Age、SibSp、Parch、Ticket、Fare、Cabin、Embarked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12个字段/特征，12列，891行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integer | numeric 为连续变量/数值型特征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factor 为分类变量/离散型的特征，一般需要额外处理才能训练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3. 缺失值处理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（1）观察缺失值比例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46325"/>
            <a:ext cx="8763000" cy="441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>
            <a:normAutofit lnSpcReduction="20000"/>
          </a:bodyPr>
          <a:p>
            <a:r>
              <a:rPr lang="zh-CN" altLang="en-US"/>
              <a:t>Missing Values缺失值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Missing values in R are denoted by </a:t>
            </a:r>
            <a:r>
              <a:rPr lang="zh-CN" altLang="en-US" b="1"/>
              <a:t>NA</a:t>
            </a:r>
            <a:r>
              <a:rPr lang="zh-CN" altLang="en-US"/>
              <a:t> (Not Assigned or Not Available) and </a:t>
            </a:r>
            <a:r>
              <a:rPr lang="zh-CN" altLang="en-US" b="1"/>
              <a:t>NaN</a:t>
            </a:r>
            <a:r>
              <a:rPr lang="zh-CN" altLang="en-US"/>
              <a:t> (Not a Number) for</a:t>
            </a:r>
            <a:r>
              <a:rPr lang="en-US" altLang="zh-CN"/>
              <a:t> </a:t>
            </a:r>
            <a:r>
              <a:rPr lang="zh-CN" altLang="en-US"/>
              <a:t>undefined mathematical operations (e.g. sqrt(-4)).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· NA values have a class also, so there are integer NA, character NA, etc.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· NaN value is also NA but the opposite is not true (ponder this one yourself!)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 i="1"/>
              <a:t>x &lt;- c(1, 2, NaN, NA, 4)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is.na(x) # test for NA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## [1] FALSE FALSE TRUE TRUE FALSE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is.nan(x) # test for NaN</a:t>
            </a:r>
            <a:endParaRPr lang="zh-CN" altLang="en-US" i="1"/>
          </a:p>
          <a:p>
            <a:pPr marL="0" indent="0">
              <a:buNone/>
            </a:pPr>
            <a:r>
              <a:rPr lang="zh-CN" altLang="en-US" i="1"/>
              <a:t>## [1] FALSE FALSE TRUE FALSE FALSE</a:t>
            </a:r>
            <a:endParaRPr lang="zh-CN" altLang="en-US" i="1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8505" y="1428115"/>
            <a:ext cx="6097905" cy="3391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5540" y="4827905"/>
            <a:ext cx="6096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字段 Cabin/ Age/ Embarked 有缺失值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缺失值缺少越好，没有缺失值最好</a:t>
            </a:r>
            <a:endParaRPr lang="zh-CN" altLang="en-US"/>
          </a:p>
          <a:p>
            <a:pPr marL="285750" indent="-285750"/>
            <a:r>
              <a:rPr lang="zh-CN" altLang="en-US"/>
              <a:t>缺失值存在于DataFrame的形式：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NA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NULL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‘’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0" indent="0">
              <a:buNone/>
            </a:pPr>
            <a:r>
              <a:rPr lang="zh-CN" altLang="en-US" sz="1400"/>
              <a:t>（2）当高缺失值占比出现时（例：missing proportion &gt; 95%），一般考虑删除该特征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Cabin缺失77%，将被删除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（3）重要特征 &amp; 高缺失值占比：将该特征转换成binary特征，有数值为1，缺失值为0</a:t>
            </a:r>
            <a:endParaRPr lang="zh-CN" altLang="en-US" sz="1400"/>
          </a:p>
          <a:p>
            <a:r>
              <a:rPr lang="zh-CN" altLang="en-US" sz="1400"/>
              <a:t>这里只是拿Cabin做个例子，实际上并不会把这个信息二值化</a:t>
            </a:r>
            <a:endParaRPr lang="zh-CN" altLang="en-US" sz="1400"/>
          </a:p>
          <a:p>
            <a:r>
              <a:rPr lang="zh-CN" altLang="en-US" sz="1400"/>
              <a:t>当出现重要特征 &amp; 高缺失值占比时，才进行这个处理</a:t>
            </a:r>
            <a:endParaRPr lang="zh-CN" altLang="en-US" sz="1400"/>
          </a:p>
          <a:p>
            <a:pPr>
              <a:buNone/>
            </a:pPr>
            <a:r>
              <a:rPr lang="zh-CN" altLang="en-US" sz="1400"/>
              <a:t>（4）缺失值填充</a:t>
            </a:r>
            <a:endParaRPr lang="zh-CN" altLang="en-US" sz="1400"/>
          </a:p>
          <a:p>
            <a:pPr>
              <a:buNone/>
            </a:pPr>
            <a:r>
              <a:rPr lang="zh-CN" altLang="en-US" sz="1400"/>
              <a:t>缺失值填充有很多方法：</a:t>
            </a:r>
            <a:endParaRPr lang="zh-CN" altLang="en-US" sz="1400"/>
          </a:p>
          <a:p>
            <a:r>
              <a:rPr lang="zh-CN" altLang="en-US" sz="1400"/>
              <a:t>数值型特征：可以用 均值/最大值/最小值/众数 填充</a:t>
            </a:r>
            <a:endParaRPr lang="zh-CN" altLang="en-US" sz="1400"/>
          </a:p>
          <a:p>
            <a:r>
              <a:rPr lang="zh-CN" altLang="en-US" sz="1400"/>
              <a:t>时间序列特征：例如苹果今天的价格缺失，可以用昨日的价格填充</a:t>
            </a:r>
            <a:endParaRPr lang="zh-CN" altLang="en-US" sz="1400"/>
          </a:p>
          <a:p>
            <a:r>
              <a:rPr lang="zh-CN" altLang="en-US" sz="1400"/>
              <a:t>将缺失值归为一类：可以用不曾出现也不会出现的值，比如：缺失年龄用 999 填充，缺失体重用 -1 填充</a:t>
            </a:r>
            <a:endParaRPr lang="zh-CN" altLang="en-US" sz="1400"/>
          </a:p>
          <a:p>
            <a:r>
              <a:rPr lang="zh-CN" altLang="en-US" sz="1400"/>
              <a:t>缺失比例小的连续变量：可用有数值的数据进行对缺失值的回归预测填充，例：班上某同学的身高</a:t>
            </a:r>
            <a:endParaRPr lang="zh-CN" altLang="en-US" sz="1400"/>
          </a:p>
          <a:p>
            <a:r>
              <a:rPr lang="zh-CN" altLang="en-US" sz="1400"/>
              <a:t>重要特征 &amp; 高缺失值占比：将缺失值二值化，在上面已经举例说明</a:t>
            </a:r>
            <a:endParaRPr lang="zh-CN" altLang="en-US" sz="1400"/>
          </a:p>
          <a:p>
            <a:r>
              <a:rPr lang="zh-CN" altLang="en-US" sz="1400"/>
              <a:t>其他：可以用任何合理的逻辑进行填充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4. 数据类型的统一性处理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数据类型有两种属性：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在数据里展示的类型</a:t>
            </a:r>
            <a:endParaRPr lang="zh-CN" altLang="en-US"/>
          </a:p>
          <a:p>
            <a:r>
              <a:rPr lang="zh-CN" altLang="en-US"/>
              <a:t>在实际意义中的类型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当两种类型不统一时，需要将其统一，或者做相应标识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290" y="4433570"/>
            <a:ext cx="9701530" cy="19704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</a:t>
            </a:r>
            <a:r>
              <a:rPr lang="zh-CN" altLang="en-US"/>
              <a:t>的判断语句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判断结构要求程序员指定一个或多个要评估或测试的条件，以及条件为真时要执行的语句（必需的）和条件为假时要执行的语句（可选的）。</a:t>
            </a:r>
            <a:endParaRPr lang="zh-CN" altLang="en-US"/>
          </a:p>
          <a:p>
            <a:r>
              <a:rPr lang="zh-CN" altLang="en-US"/>
              <a:t>下面是大多数编程语言中典型的判断结构的一般形式：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1610" y="2729865"/>
            <a:ext cx="3369310" cy="40493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5. 分类变量的处理</a:t>
            </a:r>
            <a:endParaRPr lang="zh-CN" altLang="en-US"/>
          </a:p>
          <a:p>
            <a:r>
              <a:rPr lang="zh-CN" altLang="en-US"/>
              <a:t>分类变量会出现多种情况：</a:t>
            </a:r>
            <a:endParaRPr lang="zh-CN" altLang="en-US"/>
          </a:p>
          <a:p>
            <a:r>
              <a:rPr lang="zh-CN" altLang="en-US"/>
              <a:t>（1）情况：分类信息需要提取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在Name中，有Mr/Mrs/Miss等称呼信息可以判别乘客的性别，虽然在这里Sex性别的信息未缺失，但是在结果出来前所有的信息都不能轻易丢弃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而且，按照Miss/Mrs可以大概预测缺失的年龄，对于名字中有Mrs的乘客的缺失年龄填充就不会出现10岁之类的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（2）情况：分类的类数level太多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（3）情况：分类的类数level太少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（4）情况：连续变量离散化/分箱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处理方法：</a:t>
            </a:r>
            <a:endParaRPr lang="zh-CN" altLang="en-US"/>
          </a:p>
          <a:p>
            <a:r>
              <a:rPr lang="zh-CN" altLang="en-US"/>
              <a:t>（1）onehot 独热编码处理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one-hot encoding就是用h个变量来代表这h个level，比如3个level的变量就表示成100，010，001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（2）dummy 虚拟变量编码处理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dummy encoding就是把一个有h个level的变量变成h-1个变量，比如3个level的变量就表示成成10，01，或00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6. 连续变量的处理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当分类变量都变成 0/1 的数字，而连续变量（比如年龄，是0~100的分布）的值域远远大于0~1，难免显得不公平。这个说法是有科学依据的，有兴趣可以手动推导一下。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因此一般会对连续变量进行 归一化(Regularization) | 标准化(Standardization) | 去中心化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63165" y="473710"/>
            <a:ext cx="6132830" cy="63099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这里以Fare为例，进行第二种：最大-最小化 | max-min 处理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train$Fare = (train$Fare-min(train$Fare))/(max(train$Fare)-min(train$Fare))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l"/>
            </a:pP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语言基础语法</a:t>
            </a:r>
            <a:endParaRPr lang="zh-CN" altLang="en-US"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zh-CN" altLang="en-US">
                <a:sym typeface="+mn-ea"/>
              </a:rPr>
              <a:t>https://www.runoob.com/r/r-functions.html</a:t>
            </a:r>
            <a:endParaRPr lang="zh-CN" altLang="en-US"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altLang="zh-CN">
                <a:sym typeface="+mn-ea"/>
              </a:rPr>
              <a:t>R </a:t>
            </a:r>
            <a:r>
              <a:rPr lang="zh-CN" altLang="en-US">
                <a:sym typeface="+mn-ea"/>
              </a:rPr>
              <a:t>数据类型；</a:t>
            </a:r>
            <a:r>
              <a:rPr lang="en-US" altLang="zh-CN">
                <a:sym typeface="+mn-ea"/>
              </a:rPr>
              <a:t>R </a:t>
            </a:r>
            <a:r>
              <a:rPr lang="zh-CN" altLang="en-US">
                <a:sym typeface="+mn-ea"/>
              </a:rPr>
              <a:t>判断语句；</a:t>
            </a:r>
            <a:r>
              <a:rPr lang="en-US" altLang="zh-CN">
                <a:sym typeface="+mn-ea"/>
              </a:rPr>
              <a:t> R </a:t>
            </a:r>
            <a:r>
              <a:rPr lang="zh-CN" altLang="en-US">
                <a:sym typeface="+mn-ea"/>
              </a:rPr>
              <a:t>循环；</a:t>
            </a:r>
            <a:r>
              <a:rPr lang="en-US" altLang="zh-CN">
                <a:sym typeface="+mn-ea"/>
              </a:rPr>
              <a:t> R </a:t>
            </a:r>
            <a:r>
              <a:rPr lang="zh-CN" altLang="en-US">
                <a:sym typeface="+mn-ea"/>
              </a:rPr>
              <a:t>函数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（要求每人写一个属于自己的</a:t>
            </a:r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函数，融合循环或判断语句），</a:t>
            </a:r>
            <a:r>
              <a:rPr lang="en-US" altLang="zh-CN">
                <a:sym typeface="+mn-ea"/>
              </a:rPr>
              <a:t>R </a:t>
            </a:r>
            <a:r>
              <a:rPr lang="zh-CN" altLang="en-US">
                <a:sym typeface="+mn-ea"/>
              </a:rPr>
              <a:t>数据结构相关内容（数组、矩阵、数据框等等）；</a:t>
            </a:r>
            <a:r>
              <a:rPr lang="en-US" altLang="zh-CN">
                <a:sym typeface="+mn-ea"/>
              </a:rPr>
              <a:t>R CSV/R EXCEL (</a:t>
            </a:r>
            <a:r>
              <a:rPr lang="zh-CN" altLang="en-US">
                <a:sym typeface="+mn-ea"/>
              </a:rPr>
              <a:t>读取昨天保存数据）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数据集清洗：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https://github.com/puhmli/R-for-statistics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泰坦尼克号数据训练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的判断语句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R 语言提供了以下类型的判断语句：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if 语句，一个 if 语句 由一个布尔表达式后跟一个或多个语句组成。</a:t>
            </a:r>
            <a:endParaRPr lang="zh-CN" altLang="en-US"/>
          </a:p>
          <a:p>
            <a:r>
              <a:rPr lang="zh-CN" altLang="en-US"/>
              <a:t>if...else 语句，一个 if 语句 后可跟一个可选的 else 语句，else 语句在布尔表达式为假时执行。</a:t>
            </a:r>
            <a:endParaRPr lang="zh-CN" altLang="en-US"/>
          </a:p>
          <a:p>
            <a:r>
              <a:rPr lang="zh-CN" altLang="en-US"/>
              <a:t>switch 语句，一个 switch 语句允许测试一个变量等于多个值时的情况。每个值称为一个 case。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</a:t>
            </a:r>
            <a:r>
              <a:rPr lang="zh-CN" altLang="en-US"/>
              <a:t>的循环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有的时候，我们可能需要多次执行同一块代码。一般情况下，语句是按顺序执行的：函数中的第一个语句先执行，接着是第二个语句，依此类推。编程语言提供了更为复杂执行路径的多种控制结构。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0210" y="2549525"/>
            <a:ext cx="3225800" cy="4159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的循环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R 语言提供的循环类型有: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repeat 循环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while 循环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for 循环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R 语言提供的循环控制语句有：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break 语句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Next 语句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循环控制语句改变你代码的执行顺序，通过它你可以实现代码的跳转。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 函数</a:t>
            </a:r>
            <a:r>
              <a:rPr lang="en-US" altLang="zh-CN"/>
              <a:t> Function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函数是一组一起执行一个任务的语句。R 语言本身提供了很多的</a:t>
            </a:r>
            <a:r>
              <a:rPr lang="zh-CN" altLang="en-US" b="1"/>
              <a:t>内置函数</a:t>
            </a:r>
            <a:r>
              <a:rPr lang="zh-CN" altLang="en-US"/>
              <a:t>，当然我们也可以</a:t>
            </a:r>
            <a:r>
              <a:rPr lang="zh-CN" altLang="en-US" b="1"/>
              <a:t>自己创建函数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把代码划分到不同的函数中。如何划分代码到不同的函数中是由我们来决定的，但在逻辑上，划分通常是根据每个函数执行一个特定的任务来进行的。</a:t>
            </a:r>
            <a:endParaRPr lang="zh-CN" altLang="en-US"/>
          </a:p>
          <a:p>
            <a:r>
              <a:rPr lang="zh-CN" altLang="en-US"/>
              <a:t>函数声明告诉编译器函数的</a:t>
            </a:r>
            <a:r>
              <a:rPr lang="zh-CN" altLang="en-US" b="1"/>
              <a:t>名称、返回类型和参数</a:t>
            </a:r>
            <a:r>
              <a:rPr lang="zh-CN" altLang="en-US"/>
              <a:t>。函数定义提供了函数的实际主体。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 语言中函数是一个对象，可以拥有属性。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R 函数</a:t>
            </a:r>
            <a:r>
              <a:rPr lang="en-US" altLang="zh-CN">
                <a:sym typeface="+mn-ea"/>
              </a:rPr>
              <a:t> Function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定义函数</a:t>
            </a:r>
            <a:endParaRPr lang="zh-CN" altLang="en-US"/>
          </a:p>
          <a:p>
            <a:r>
              <a:rPr lang="zh-CN" altLang="en-US"/>
              <a:t>R 语言中的函数定义使用 function 关键字，一般形式如下：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function_name &lt;- function(arg_1, arg_2, ...) {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// 函数体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}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说明：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function_name : 为函数名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arg_1, arg_2, ... : 形式参数列表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函数返回值使用 return()。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统计数据按照取值类型、计量尺度划分：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990600" y="1115738"/>
            <a:ext cx="10515600" cy="5296638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分类数据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(categorical data) 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表示类别，非数字型数据；无优劣和次序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如性别；婚否；职业等变量的度量；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33730" lvl="1" indent="-633730"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顺序数据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(rank data) </a:t>
            </a:r>
            <a:endParaRPr lang="en-US" altLang="zh-CN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表示有序类别，非数字型数据；有顺序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如学历、年龄选项、李克特量表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数值型数据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(metric data) </a:t>
            </a:r>
            <a:endParaRPr lang="en-US" altLang="zh-CN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表现为具体的数值，对事物的精确测度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PP_MARK_KEY" val="050cf461-162b-43c5-826a-cccafd15dd6f"/>
  <p:tag name="COMMONDATA" val="eyJoZGlkIjoiMDBlOGRkZWI0MjVlOTliYTUzNDQ1N2YyODFkMGQ5NzE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5333</Words>
  <Application>WPS 演示</Application>
  <PresentationFormat>宽屏</PresentationFormat>
  <Paragraphs>297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华文楷体</vt:lpstr>
      <vt:lpstr>Times New Roman</vt:lpstr>
      <vt:lpstr>Calibri</vt:lpstr>
      <vt:lpstr>Arial Narrow</vt:lpstr>
      <vt:lpstr>Microsoft YaHei UI</vt:lpstr>
      <vt:lpstr>Arial Unicode MS</vt:lpstr>
      <vt:lpstr>Office 主题​​</vt:lpstr>
      <vt:lpstr>PowerPoint 演示文稿</vt:lpstr>
      <vt:lpstr>Lesson 2</vt:lpstr>
      <vt:lpstr>R的判断语句</vt:lpstr>
      <vt:lpstr>R的判断语句</vt:lpstr>
      <vt:lpstr>R的循环</vt:lpstr>
      <vt:lpstr>R的循环</vt:lpstr>
      <vt:lpstr>R 函数 Function</vt:lpstr>
      <vt:lpstr>R 函数 Function</vt:lpstr>
      <vt:lpstr>统计数据按照取值类型、计量尺度划分：</vt:lpstr>
      <vt:lpstr>数据的来源</vt:lpstr>
      <vt:lpstr>二手数据的评估</vt:lpstr>
      <vt:lpstr>数据类型与数据结构 </vt:lpstr>
      <vt:lpstr>数据类型与数据结构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数据结构</vt:lpstr>
      <vt:lpstr>实战-数据清洗 http://codewithzhangyi.com/2018/05/25/%E5%9F%BA%E4%BA%8ER%E7%9A%84%E6%95%B0%E6%8D%AE%E6%B8%85%E6%B4%97%EF%BC%881%EF%BC%89/</vt:lpstr>
      <vt:lpstr>以泰坦尼克号生还数据为例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`Peter</cp:lastModifiedBy>
  <cp:revision>175</cp:revision>
  <dcterms:created xsi:type="dcterms:W3CDTF">2019-06-19T02:08:00Z</dcterms:created>
  <dcterms:modified xsi:type="dcterms:W3CDTF">2022-12-01T05:47:48Z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5B7A1C1D1672422496F38D9B6EEC5D91</vt:lpwstr>
  </property>
</Properties>
</file>